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344" r:id="rId1"/>
    <p:sldMasterId id="2147484356" r:id="rId2"/>
  </p:sldMasterIdLst>
  <p:notesMasterIdLst>
    <p:notesMasterId r:id="rId19"/>
  </p:notesMasterIdLst>
  <p:handoutMasterIdLst>
    <p:handoutMasterId r:id="rId20"/>
  </p:handoutMasterIdLst>
  <p:sldIdLst>
    <p:sldId id="625" r:id="rId3"/>
    <p:sldId id="1266" r:id="rId4"/>
    <p:sldId id="1267" r:id="rId5"/>
    <p:sldId id="1268" r:id="rId6"/>
    <p:sldId id="1261" r:id="rId7"/>
    <p:sldId id="1269" r:id="rId8"/>
    <p:sldId id="628" r:id="rId9"/>
    <p:sldId id="436" r:id="rId10"/>
    <p:sldId id="1264" r:id="rId11"/>
    <p:sldId id="567" r:id="rId12"/>
    <p:sldId id="629" r:id="rId13"/>
    <p:sldId id="1254" r:id="rId14"/>
    <p:sldId id="520" r:id="rId15"/>
    <p:sldId id="1258" r:id="rId16"/>
    <p:sldId id="630" r:id="rId17"/>
    <p:sldId id="1270" r:id="rId18"/>
  </p:sldIdLst>
  <p:sldSz cx="9144000" cy="6858000" type="screen4x3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4E2"/>
    <a:srgbClr val="F67530"/>
    <a:srgbClr val="ED6430"/>
    <a:srgbClr val="EBE6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35" autoAdjust="0"/>
  </p:normalViewPr>
  <p:slideViewPr>
    <p:cSldViewPr>
      <p:cViewPr varScale="1">
        <p:scale>
          <a:sx n="111" d="100"/>
          <a:sy n="111" d="100"/>
        </p:scale>
        <p:origin x="161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155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394C81A6-5621-435E-A2C3-B9A8B5212812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438C3AD-2FDC-4378-B6F3-3AF1235D8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68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8167" y="0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334" y="4409758"/>
            <a:ext cx="5122333" cy="417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9515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8167" y="8819515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2CEE9FA-5614-47DC-B920-D15EC28730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67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C012FE-1634-43C8-8F10-6314D1DC6D44}" type="slidenum">
              <a:rPr lang="en-US">
                <a:latin typeface="Times New Roman" pitchFamily="18" charset="0"/>
              </a:rPr>
              <a:pPr/>
              <a:t>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  <a:ea typeface="ＭＳ Ｐゴシック" charset="-128"/>
              </a:rPr>
              <a:t>The answers to these questions will allow you to place the patient in one of the 5 categories shown here.  Each category is given a color code so that they can be recognized quickly.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EE9FA-5614-47DC-B920-D15EC287305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5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0846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69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16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16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8107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5079C-1015-FB40-4864-EBA82965F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11C41-BAE1-C520-0E0D-4303F4FA1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F7E66-1199-9B8B-684F-D55790EC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0FF37-78AD-1F64-5892-11406384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0BD79-7FD7-3280-0597-A393625C8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BE039-077E-4445-A543-6D4CDF7B2F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4" descr="MMRSlogo">
            <a:extLst>
              <a:ext uri="{FF2B5EF4-FFF2-40B4-BE49-F238E27FC236}">
                <a16:creationId xmlns:a16="http://schemas.microsoft.com/office/drawing/2014/main" id="{14A080FA-A67D-8D4A-178C-291B0D1EEF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594600" y="5384800"/>
            <a:ext cx="15494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9350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54F2E-7341-3901-71F5-27122BACF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B665E-D175-B8D3-1906-B14914025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F1688-7169-100B-8CEF-7EE89D418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1DDF-B61E-8698-99BE-AB836623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6D7B1-4E52-ECF4-32C4-8AA8D766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C233-C977-4916-A375-BB9E4286F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68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A7856-D6AC-30AB-38AF-B43F7C5F1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7DF4D-E308-16D0-4934-E98B2A813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9D2E9-3D04-04C6-5128-47D204537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ACF80-1C68-F34D-512F-EB180A3C8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2DD9C-4DB9-7841-F3A2-2601663A2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C1C1-CC5A-483E-970A-CD94747BF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94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A350-EE75-944E-2172-9979408AE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E9E5F-AEED-5A7C-F89F-8742884D01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D29789-9812-7461-ECCB-CE7954554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25D44-FAF1-6AEE-BBEE-5BC9C5901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2F185-2363-712F-4568-54FE46E2E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D2753-82A8-C720-7F3D-35D83AEA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A300-DE44-415C-AE4E-3330FA9C4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63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37CEF-6820-192A-2377-C07B6A98F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3454A-3D64-311D-14D2-D0A633205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8654E1-EA28-0F64-4686-5D26C1BA3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227C4D-887A-C22D-A6DA-C46E47C20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A32818-AE76-2A60-111D-1B7387448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1AEC61-D543-CDB6-FDC8-9494BA4B5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6F58C7-F671-1C30-2ED5-C7AEADEE5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16B1A-1F4A-E51C-8027-3D9B7A98C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CE4E-5832-410A-9AD9-62B3FC4039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70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96604-1B56-A970-1F8A-7C812FB1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DC2A0B-B405-7464-9D2E-9443BA506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386FEC-5D2E-DAE8-4960-45BCCBCBB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07105-14D2-4670-2C8D-4B6F5CFB1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C07C-FED2-48FE-A8DA-1713771F1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81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56C39-5C5A-DB89-5C8B-917E769B2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86B705-C663-B523-2BD0-91931BF02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4EB56-52BF-5894-9EDF-9D0C7B17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3D26A-3923-4047-9191-4B3133A0A8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26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838D9-B4A5-B317-A4AA-09E620A64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71A90-9DDB-E4DB-6846-48D1BD044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65A46-3C94-A766-DF28-B6B7B121B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A2E26-668E-2368-852E-0C64C1BA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433D7-47E2-B40F-DCEB-8E755E2A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02EA0-11AD-883E-7D06-0E2936A3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735B-CBA3-4EED-9196-B2F56C213C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2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4242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8C17-0449-F82F-CAFB-929E8FD2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AF4DDF-A52C-B7FB-96B3-6B4B00D699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2B15F-69EF-1DFA-3100-ECDB327E8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3FEE7-591E-E863-FA92-4CE77A31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D9072-A34A-33D6-639A-0139C5AD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D824F-BB46-7820-4B17-1A21A097D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6D23-6163-4D0B-B407-F54FC21C87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65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784E-3776-5A74-D8DB-345A21DC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40103F-95A7-16E9-5831-0FE0C335B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2F049-FCD7-634A-6811-4167D943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33979-2420-C4B8-7380-D1EC4C45E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65DF3-8DCF-8F24-E24B-9A17EBB2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07940-B296-43DD-90EE-8450F77765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86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655DBD-8C56-4902-F0FC-3B3DDDA2C6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8C632-657D-92A4-B060-2B5536A0E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806A5-9449-925C-97AA-43FE5CB31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0A2BD-5AAC-3316-AE73-25A876919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0F6D5-BECB-AA79-DBC3-CD82A47F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2E95-CA6B-4764-8FAF-570A3AE82C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93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C233-C977-4916-A375-BB9E4286F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507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267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743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5425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67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736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775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A7C1FA5B-87A9-47E1-A315-6BEA12F1F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172200"/>
          </a:xfrm>
          <a:prstGeom prst="rect">
            <a:avLst/>
          </a:prstGeom>
          <a:solidFill>
            <a:srgbClr val="0064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dirty="0"/>
          </a:p>
        </p:txBody>
      </p:sp>
      <p:pic>
        <p:nvPicPr>
          <p:cNvPr id="1027" name="Picture 7" descr="PH_MVH_footerWhit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2988"/>
            <a:ext cx="91440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359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Trebuchet MS" pitchFamily="34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Trebuchet MS" pitchFamily="34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Trebuchet MS" pitchFamily="34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Trebuchet MS" pitchFamily="34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Trebuchet MS" pitchFamily="34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Trebuchet MS" pitchFamily="34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Trebuchet MS" pitchFamily="34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Trebuchet MS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4B9"/>
        </a:buClr>
        <a:buFont typeface="Times" panose="02020603050405020304" pitchFamily="18" charset="0"/>
        <a:buChar char="•"/>
        <a:defRPr sz="3200">
          <a:solidFill>
            <a:srgbClr val="0064B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A436F-6723-6D09-58EF-325E499A1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B1786-08A7-4232-BE0A-9BABD80A8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BE970-B81E-EE8D-887C-EF1783874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DBA06-61DB-4674-183B-81A706B8D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6C345-51E3-8461-829E-53186C3DE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8D8228-DBEE-4FFE-84F9-0691981B71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4" descr="MMRSlogo">
            <a:extLst>
              <a:ext uri="{FF2B5EF4-FFF2-40B4-BE49-F238E27FC236}">
                <a16:creationId xmlns:a16="http://schemas.microsoft.com/office/drawing/2014/main" id="{CB2DD4CA-5217-8FD2-5319-2E8EC55BD4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594600" y="5384800"/>
            <a:ext cx="15494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516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  <p:sldLayoutId id="2147484333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41640" y="-1720"/>
            <a:ext cx="881253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540" y="-1291"/>
            <a:ext cx="2706134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3923854" y="1402819"/>
            <a:ext cx="4967533" cy="3741293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573B04-268E-4C56-11E2-3D4D8A02C16F}"/>
              </a:ext>
            </a:extLst>
          </p:cNvPr>
          <p:cNvSpPr txBox="1">
            <a:spLocks/>
          </p:cNvSpPr>
          <p:nvPr/>
        </p:nvSpPr>
        <p:spPr>
          <a:xfrm>
            <a:off x="341640" y="2487013"/>
            <a:ext cx="8460720" cy="15729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2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lnSpc>
                <a:spcPct val="90000"/>
              </a:lnSpc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ea typeface="+mj-ea"/>
                <a:cs typeface="+mj-cs"/>
              </a:rPr>
              <a:t>April 28-29, 2026 </a:t>
            </a:r>
          </a:p>
          <a:p>
            <a:pPr algn="ctr" fontAlgn="auto">
              <a:lnSpc>
                <a:spcPct val="90000"/>
              </a:lnSpc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QTD </a:t>
            </a:r>
          </a:p>
          <a:p>
            <a:pPr algn="ctr" fontAlgn="auto">
              <a:lnSpc>
                <a:spcPct val="90000"/>
              </a:lnSpc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EMERGENCY DEPARTMENTs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735" y="4480038"/>
            <a:ext cx="9134528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68117" y="2081692"/>
            <a:ext cx="6857572" cy="269419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F32621F-C8E7-892B-468F-D2BFA6325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4884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70"/>
    </mc:Choice>
    <mc:Fallback>
      <p:transition spd="slow" advTm="15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0"/>
            <a:ext cx="6000750" cy="116967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ctr" rotWithShape="0">
                    <a:srgbClr val="0064E2"/>
                  </a:outerShdw>
                </a:effectLst>
                <a:latin typeface="Arial"/>
              </a:rPr>
              <a:t>Expectations</a:t>
            </a:r>
            <a:endParaRPr lang="en-US" sz="2700" b="1" dirty="0">
              <a:effectLst>
                <a:outerShdw blurRad="38100" dist="38100" dir="2700000" algn="ctr" rotWithShape="0">
                  <a:srgbClr val="0064E2"/>
                </a:outerShdw>
              </a:effectLst>
              <a:latin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295400"/>
            <a:ext cx="5829300" cy="41148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 a Ribbon on EVERY EMS  and ED patient during this QTD 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(and during a real-world MCI!)</a:t>
            </a:r>
          </a:p>
          <a:p>
            <a:r>
              <a:rPr lang="en-US" sz="28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 a radio call on the MCI Talk Group on EVERY EMS transport during QTDs</a:t>
            </a:r>
          </a:p>
          <a:p>
            <a:endParaRPr lang="en-US" dirty="0">
              <a:solidFill>
                <a:srgbClr val="0064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BB4AD0-F26F-D0D1-060F-DEC6C2946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243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27"/>
    </mc:Choice>
    <mc:Fallback>
      <p:transition spd="slow" advTm="21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4635C-FE04-B9ED-E4E7-67E450BDB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effectLst>
                  <a:outerShdw blurRad="38100" dist="38100" dir="2700000" algn="ctr" rotWithShape="0">
                    <a:srgbClr val="0064E2"/>
                  </a:outerShdw>
                </a:effectLst>
                <a:latin typeface="Arial"/>
              </a:rPr>
              <a:t>ED Personnel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787D8-7060-D7FB-EEEE-C60FF45FC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64E2"/>
                </a:solidFill>
              </a:rPr>
              <a:t>ED staff must place a ribbon on every patient! </a:t>
            </a:r>
          </a:p>
          <a:p>
            <a:pPr lvl="1"/>
            <a:r>
              <a:rPr lang="en-US" b="1" dirty="0">
                <a:solidFill>
                  <a:srgbClr val="0064E2"/>
                </a:solidFill>
              </a:rPr>
              <a:t>ED staff put your initials on each ribbon you apply</a:t>
            </a:r>
          </a:p>
          <a:p>
            <a:pPr lvl="1"/>
            <a:r>
              <a:rPr lang="en-US" b="1" dirty="0">
                <a:solidFill>
                  <a:srgbClr val="0064E2"/>
                </a:solidFill>
              </a:rPr>
              <a:t>This allows us to differentiate ribbons put on by the ED from ribbons placed by EMS</a:t>
            </a:r>
          </a:p>
          <a:p>
            <a:r>
              <a:rPr lang="en-US" b="1" dirty="0"/>
              <a:t>If EMS ribboned the patient, ED does </a:t>
            </a:r>
            <a:r>
              <a:rPr lang="en-US" sz="2800" b="1" dirty="0"/>
              <a:t>NOT</a:t>
            </a:r>
            <a:r>
              <a:rPr lang="en-US" b="1" dirty="0"/>
              <a:t> need to add one</a:t>
            </a:r>
            <a:r>
              <a:rPr lang="en-US" sz="3600" b="1" dirty="0"/>
              <a:t> </a:t>
            </a:r>
            <a:endParaRPr lang="en-US" sz="2400" b="1" dirty="0"/>
          </a:p>
          <a:p>
            <a:r>
              <a:rPr lang="en-US" b="1" dirty="0">
                <a:solidFill>
                  <a:srgbClr val="0064E2"/>
                </a:solidFill>
              </a:rPr>
              <a:t>When each patient leaves ED (discharged or admitted), collect and save the ribbon</a:t>
            </a:r>
            <a:r>
              <a:rPr lang="en-US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F08E0-72D5-D012-7208-890DE8A2B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350" y="4343400"/>
            <a:ext cx="3543300" cy="2362200"/>
          </a:xfrm>
          <a:prstGeom prst="rect">
            <a:avLst/>
          </a:prstGeom>
        </p:spPr>
      </p:pic>
      <p:pic>
        <p:nvPicPr>
          <p:cNvPr id="6" name="Picture 5" descr="A picture containing person&#10;&#10;AI-generated content may be incorrect.">
            <a:extLst>
              <a:ext uri="{FF2B5EF4-FFF2-40B4-BE49-F238E27FC236}">
                <a16:creationId xmlns:a16="http://schemas.microsoft.com/office/drawing/2014/main" id="{DA017FCC-A50C-D4D1-416C-51214E379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350" y="4343400"/>
            <a:ext cx="3543300" cy="23622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DBD6C2C-A76A-B76E-32CF-EC46F9D65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42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19"/>
    </mc:Choice>
    <mc:Fallback>
      <p:transition spd="slow" advTm="45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HSR</a:t>
            </a:r>
            <a:r>
              <a:rPr lang="en-US" b="1" dirty="0">
                <a:latin typeface="Calibri" pitchFamily="34" charset="0"/>
              </a:rPr>
              <a:t>3</a:t>
            </a:r>
            <a:r>
              <a:rPr lang="en-US" b="1" dirty="0"/>
              <a:t> MCI-MARCS Radio TG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543800" cy="4846320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an event, EDs turn on MCI TG</a:t>
            </a:r>
          </a:p>
          <a:p>
            <a:pPr lvl="1"/>
            <a:r>
              <a:rPr lang="en-US" sz="28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 MCI radio following any MCI notification via Regional Hospital Notification System (RHNS) </a:t>
            </a:r>
          </a:p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QTDs, EDs must turn on and monitor the MCI TG</a:t>
            </a:r>
          </a:p>
          <a:p>
            <a:r>
              <a:rPr lang="en-US" sz="3600" b="1" dirty="0"/>
              <a:t>If the ED did not answer the MCI radio, EMS will offer to assist with the radio on arrival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E42E1-8B57-41E9-B907-F1570114E39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E67C8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E67C8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3A352C-B6A2-6DFF-7788-FCF31F7F5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9497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40"/>
    </mc:Choice>
    <mc:Fallback>
      <p:transition spd="slow" advTm="41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HSR</a:t>
            </a:r>
            <a:r>
              <a:rPr lang="en-US" b="1" dirty="0">
                <a:latin typeface="Calibri" pitchFamily="34" charset="0"/>
              </a:rPr>
              <a:t>3</a:t>
            </a:r>
            <a:r>
              <a:rPr lang="en-US" b="1" dirty="0"/>
              <a:t> MCI-MARCS Radio TG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9416"/>
            <a:ext cx="7620000" cy="4846320"/>
          </a:xfrm>
        </p:spPr>
        <p:txBody>
          <a:bodyPr>
            <a:normAutofit/>
          </a:bodyPr>
          <a:lstStyle/>
          <a:p>
            <a:pPr marL="11887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sz="24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alerts on MCI TGs!</a:t>
            </a:r>
          </a:p>
          <a:p>
            <a:pPr marL="11887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Hospitals monitor MCI Radio during MCI and QTD, but…</a:t>
            </a:r>
          </a:p>
          <a:p>
            <a:pPr marL="365760" lvl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EDs are noisy!</a:t>
            </a:r>
          </a:p>
          <a:p>
            <a:pPr marL="365760" lvl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EMS must clearly identify which ED is being called</a:t>
            </a:r>
          </a:p>
          <a:p>
            <a:pPr marL="365760" lvl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EMS must carefully confirm which ED answered</a:t>
            </a:r>
          </a:p>
          <a:p>
            <a:pPr marL="365760" lvl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EDs must listen to be sure the call on the MCI TG is for them </a:t>
            </a:r>
          </a:p>
          <a:p>
            <a:pPr marL="365760" lvl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EDs must clearly state which ED is answering </a:t>
            </a:r>
          </a:p>
          <a:p>
            <a:pPr marL="194310" lvl="1" indent="0">
              <a:spcBef>
                <a:spcPts val="0"/>
              </a:spcBef>
              <a:buClr>
                <a:schemeClr val="accent1"/>
              </a:buClr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E42E1-8B57-41E9-B907-F1570114E39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E67C8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E67C8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D18ECF0-08AA-9143-6121-805003777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307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85"/>
    </mc:Choice>
    <mc:Fallback>
      <p:transition spd="slow" advTm="36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7019992-991D-EF31-8855-F553A155F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34"/>
          <a:stretch>
            <a:fillRect/>
          </a:stretch>
        </p:blipFill>
        <p:spPr bwMode="auto">
          <a:xfrm>
            <a:off x="7517524" y="5486400"/>
            <a:ext cx="163600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39000" cy="6858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ctr" rotWithShape="0">
                    <a:srgbClr val="0064E2"/>
                  </a:outerShdw>
                </a:effectLst>
                <a:latin typeface="Arial"/>
              </a:rPr>
              <a:t>MCI-style reports on QTDs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5791200" cy="5867400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b="1" i="1" dirty="0"/>
              <a:t>Expect EMS to make </a:t>
            </a:r>
            <a:r>
              <a:rPr lang="en-US" sz="2600" b="1" i="1" dirty="0">
                <a:solidFill>
                  <a:srgbClr val="FF0000"/>
                </a:solidFill>
              </a:rPr>
              <a:t>BRIEF</a:t>
            </a:r>
            <a:r>
              <a:rPr lang="en-US" sz="2400" b="1" i="1" dirty="0"/>
              <a:t>, MCI-style reports</a:t>
            </a:r>
            <a:r>
              <a:rPr lang="en-US" sz="2400" b="1" dirty="0"/>
              <a:t> to the ED on the MCI Talk Group for </a:t>
            </a:r>
            <a:r>
              <a:rPr lang="en-US" sz="2600" b="1" i="1" dirty="0">
                <a:solidFill>
                  <a:srgbClr val="FF0000"/>
                </a:solidFill>
              </a:rPr>
              <a:t>every</a:t>
            </a:r>
            <a:r>
              <a:rPr lang="en-US" sz="2400" b="1" dirty="0"/>
              <a:t> patient during 24 HOURS of QTD</a:t>
            </a:r>
          </a:p>
          <a:p>
            <a:pPr lvl="1"/>
            <a:r>
              <a:rPr lang="en-US" sz="2000" b="1" dirty="0"/>
              <a:t>Example:  “Wayne Hospital, this is Greenville Medic 591 enroute with one Yellow, possible fractured ankle.” 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i="1" dirty="0"/>
              <a:t>MCI Reports should be DIFFERENT!</a:t>
            </a:r>
          </a:p>
          <a:p>
            <a:pPr lvl="1"/>
            <a:r>
              <a:rPr lang="en-US" sz="2400" b="1" dirty="0"/>
              <a:t>When there are 40 patients, you do </a:t>
            </a:r>
            <a:r>
              <a:rPr lang="en-US" sz="2400" b="1" i="1" dirty="0"/>
              <a:t>NOT want EMS to make a </a:t>
            </a:r>
            <a:r>
              <a:rPr lang="en-US" sz="2400" b="1" dirty="0"/>
              <a:t>full report on each!</a:t>
            </a:r>
          </a:p>
          <a:p>
            <a:pPr lvl="1"/>
            <a:r>
              <a:rPr lang="en-US" sz="2400" b="1" dirty="0"/>
              <a:t>MCI calls: No vital signs, no EKG findings, no medical </a:t>
            </a:r>
            <a:r>
              <a:rPr lang="en-US" sz="2400" b="1" dirty="0" err="1"/>
              <a:t>hx</a:t>
            </a:r>
            <a:endParaRPr lang="en-US" sz="2400" b="1" dirty="0"/>
          </a:p>
          <a:p>
            <a:pPr lvl="1"/>
            <a:r>
              <a:rPr lang="en-US" sz="2400" b="1" i="1" dirty="0"/>
              <a:t>Short, sweet, to the point!</a:t>
            </a:r>
          </a:p>
          <a:p>
            <a:r>
              <a:rPr lang="en-US" sz="2800" b="1" dirty="0"/>
              <a:t>If EMS provides a report that is too extensive, give courteous feedback</a:t>
            </a:r>
          </a:p>
        </p:txBody>
      </p: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90A487DC-E67E-3444-26F5-9B38D0E8C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r="29000"/>
          <a:stretch>
            <a:fillRect/>
          </a:stretch>
        </p:blipFill>
        <p:spPr bwMode="auto">
          <a:xfrm>
            <a:off x="8077200" y="3657600"/>
            <a:ext cx="685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E4C565-F770-7A8A-7A32-A73E1BDC325C}"/>
              </a:ext>
            </a:extLst>
          </p:cNvPr>
          <p:cNvSpPr txBox="1"/>
          <p:nvPr/>
        </p:nvSpPr>
        <p:spPr>
          <a:xfrm>
            <a:off x="6096000" y="1219200"/>
            <a:ext cx="2793124" cy="280076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/>
              <a:t>If an ED has trouble responding over the MCI radio, please offer to help ED staff upon your arrival. </a:t>
            </a:r>
            <a:r>
              <a:rPr lang="en-US" sz="2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Disaster preparedness is collaborative!</a:t>
            </a:r>
            <a:endParaRPr lang="en-US" sz="2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89DC8C1-8BF5-C0B1-6CEB-EB196342B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45"/>
    </mc:Choice>
    <mc:Fallback>
      <p:transition spd="slow" advTm="62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08719-ADC2-C06A-7EB1-4D949284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EMS Coordinators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76556-61FF-C1BA-5C3D-2B4D6E8FB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At conclusion of the 24-hour QTD, </a:t>
            </a:r>
            <a:r>
              <a:rPr lang="en-US" sz="2400" b="1" u="sng" dirty="0"/>
              <a:t>count ribbons with and without initials for your ED</a:t>
            </a:r>
          </a:p>
          <a:p>
            <a:r>
              <a:rPr lang="en-US" sz="2400" b="1" dirty="0"/>
              <a:t>Email tallies of three numbers based on counts of collected ribbons to GDAHA and MMRS:</a:t>
            </a:r>
          </a:p>
          <a:p>
            <a:pPr lvl="1"/>
            <a:r>
              <a:rPr lang="en-US" sz="2400" b="1" dirty="0"/>
              <a:t>Total number of ED patients during the 24 hours</a:t>
            </a:r>
            <a:r>
              <a:rPr lang="en-US" sz="4000" b="1" dirty="0"/>
              <a:t> </a:t>
            </a:r>
            <a:endParaRPr lang="en-US" sz="2800" b="1" dirty="0"/>
          </a:p>
          <a:p>
            <a:pPr lvl="1"/>
            <a:r>
              <a:rPr lang="en-US" sz="2400" b="1" dirty="0"/>
              <a:t>Number of ribbons placed by EMS crews</a:t>
            </a:r>
            <a:r>
              <a:rPr lang="en-US" sz="4000" b="1" dirty="0"/>
              <a:t> </a:t>
            </a:r>
            <a:endParaRPr lang="en-US" sz="2800" b="1" dirty="0"/>
          </a:p>
          <a:p>
            <a:pPr lvl="1"/>
            <a:r>
              <a:rPr lang="en-US" sz="2400" b="1" dirty="0"/>
              <a:t>Number of ribbons placed by ED staff</a:t>
            </a:r>
            <a:r>
              <a:rPr lang="en-US" sz="4000" b="1" dirty="0"/>
              <a:t> </a:t>
            </a:r>
            <a:endParaRPr lang="en-US" sz="2800" b="1" dirty="0"/>
          </a:p>
          <a:p>
            <a:endParaRPr lang="en-US" sz="2400" b="1" dirty="0"/>
          </a:p>
          <a:p>
            <a:endParaRPr lang="en-US" b="1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FF7FB06-B5FE-4EB8-1CBB-BB1525352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09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77"/>
    </mc:Choice>
    <mc:Fallback>
      <p:transition spd="slow" advTm="28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078F3-F680-FDD6-AC47-C4C861CD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100%!!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6D524-D0F9-B3C2-F20A-CB20FBF29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goal for this QTD is participation by EVERY EMS and ED in the region!</a:t>
            </a:r>
          </a:p>
          <a:p>
            <a:r>
              <a:rPr lang="en-US" sz="28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EMS arrives at EDs, the patient should already have a ribbon in place</a:t>
            </a:r>
          </a:p>
          <a:p>
            <a:r>
              <a:rPr lang="en-US" sz="28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Everyone should see a ribbon on EVERY ED patient</a:t>
            </a:r>
          </a:p>
          <a:p>
            <a:endParaRPr lang="en-US" sz="2800" b="1" dirty="0">
              <a:solidFill>
                <a:srgbClr val="0064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ALL WORK TOGETHER!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D71FD39-B09A-5E6E-4751-FBFC029C2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491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27"/>
    </mc:Choice>
    <mc:Fallback>
      <p:transition spd="slow" advTm="36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315200" cy="1371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Quarterly Triage 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60" y="1752600"/>
            <a:ext cx="8482940" cy="4800600"/>
          </a:xfrm>
        </p:spPr>
        <p:txBody>
          <a:bodyPr>
            <a:no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Preparedness opportunity</a:t>
            </a:r>
          </a:p>
          <a:p>
            <a:pPr lvl="1"/>
            <a:r>
              <a:rPr lang="en-US" sz="3200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know when or where for MCIs</a:t>
            </a:r>
          </a:p>
          <a:p>
            <a:pPr lvl="1"/>
            <a:r>
              <a:rPr lang="en-US" sz="3200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use SALT, Ribbons, &amp; Radios</a:t>
            </a:r>
          </a:p>
          <a:p>
            <a:pPr lvl="1"/>
            <a:r>
              <a:rPr lang="en-US" sz="3200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OPPORTUNITY FOR EMS and EDs TO WORK TOGETHER!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A97E96-EAA8-3FA3-6993-B5D231BDA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474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15"/>
    </mc:Choice>
    <mc:Fallback>
      <p:transition spd="slow" advTm="26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2C53-7951-2C22-CD8C-E956AA88A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85A07-2E52-358F-B42F-A54F5B48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7315200" cy="1371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Quarterly Triage 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08AFC-CAAC-586B-5793-E1600FF41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52600"/>
            <a:ext cx="8001000" cy="4800600"/>
          </a:xfrm>
        </p:spPr>
        <p:txBody>
          <a:bodyPr>
            <a:no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with EMS, Emergency Departments, GDAHA, GMVEMSC, RPAB, et al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hours once per quarter 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hospitals or EDs and EMS agencies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C4F268-7E3F-D88B-CF17-B1624C87E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380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46"/>
    </mc:Choice>
    <mc:Fallback>
      <p:transition spd="slow" advTm="30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315200" cy="1371600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29-30, 2026 QTD: 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“Ribbons &amp; Radios”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7924800" cy="4800600"/>
          </a:xfrm>
        </p:spPr>
        <p:txBody>
          <a:bodyPr>
            <a:noAutofit/>
          </a:bodyPr>
          <a:lstStyle/>
          <a:p>
            <a:pPr lvl="1"/>
            <a:r>
              <a:rPr lang="en-US" sz="3200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 SALT triage on EVERY patient – EMS &amp; ED</a:t>
            </a:r>
          </a:p>
          <a:p>
            <a:pPr lvl="1"/>
            <a:r>
              <a:rPr lang="en-US" sz="3200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 Triage Ribbon on EVERY patient – EMS &amp; ED</a:t>
            </a:r>
          </a:p>
          <a:p>
            <a:pPr lvl="1"/>
            <a:r>
              <a:rPr lang="en-US" sz="3200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MCI radio report on every EMS transport</a:t>
            </a:r>
          </a:p>
          <a:p>
            <a:pPr lvl="1"/>
            <a:endParaRPr lang="en-US" sz="3200" dirty="0">
              <a:solidFill>
                <a:srgbClr val="0064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month:  no tags, no EMTrack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F585FD-73EA-051C-1170-D5E01E467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490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33"/>
    </mc:Choice>
    <mc:Fallback>
      <p:transition spd="slow" advTm="39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239000" cy="55626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Assign a realistic SALT Category for </a:t>
            </a:r>
            <a:r>
              <a:rPr lang="en-US" sz="3600" b="1" i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  <a:r>
              <a:rPr lang="en-US" sz="36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EMS and ED patient:</a:t>
            </a:r>
          </a:p>
          <a:p>
            <a:pPr lvl="1"/>
            <a:endParaRPr lang="en-US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7696200" cy="59436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SALT for QTD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60AC358-1378-598A-D43D-46E85C920C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6130" y="2209800"/>
          <a:ext cx="620047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4" imgW="4570349" imgH="3427466" progId="PowerPoint.Slide.12">
                  <p:embed/>
                </p:oleObj>
              </mc:Choice>
              <mc:Fallback>
                <p:oleObj name="Slide" r:id="rId4" imgW="4570349" imgH="3427466" progId="PowerPoint.Slide.12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E60AC358-1378-598A-D43D-46E85C920C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130" y="2209800"/>
                        <a:ext cx="620047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7F3ED4-5C22-1628-1A21-6CB257D64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28"/>
    </mc:Choice>
    <mc:Fallback>
      <p:transition spd="slow" advTm="13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7924800" cy="865188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sz="4000" b="1" dirty="0">
                <a:effectLst>
                  <a:outerShdw blurRad="38100" dist="38100" dir="2700000" algn="tl">
                    <a:srgbClr val="0064E2"/>
                  </a:outerShdw>
                </a:effectLst>
                <a:ea typeface="ＭＳ Ｐゴシック" charset="-128"/>
              </a:rPr>
              <a:t>Salt Triage Categories:  ID-MED</a:t>
            </a:r>
          </a:p>
        </p:txBody>
      </p:sp>
      <p:sp>
        <p:nvSpPr>
          <p:cNvPr id="733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95400"/>
            <a:ext cx="7620000" cy="51054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Immediate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n"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Can’t follow commands, in respiratory distress, uncontrolled arterial bleeding, or wrist pulse not palpable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sz="4500" b="1" dirty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Delayed – </a:t>
            </a:r>
            <a:r>
              <a:rPr lang="en-US" sz="45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Serious</a:t>
            </a:r>
            <a:r>
              <a:rPr lang="en-US" sz="4500" b="1" dirty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 illness or injury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Minimal – Minor illness or injury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sz="45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Expectant – </a:t>
            </a:r>
            <a:r>
              <a:rPr lang="en-US" sz="45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not applicable for QTD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</a:pPr>
            <a:r>
              <a:rPr lang="en-US" sz="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charset="-128"/>
              </a:rPr>
              <a:t>Dead</a:t>
            </a:r>
            <a:r>
              <a:rPr lang="en-US" sz="4500" b="1" dirty="0">
                <a:ea typeface="ＭＳ Ｐゴシック" charset="-128"/>
              </a:rPr>
              <a:t> – hopefully not applicable for QTD</a:t>
            </a:r>
            <a:endParaRPr lang="en-US" sz="45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  <a:p>
            <a:pPr lvl="2">
              <a:lnSpc>
                <a:spcPct val="90000"/>
              </a:lnSpc>
              <a:buFont typeface="Wingdings" pitchFamily="2" charset="2"/>
              <a:buChar char="n"/>
            </a:pPr>
            <a:r>
              <a:rPr lang="en-US" sz="39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(Ribbon/Tag zebra-striped)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884C13-8BEB-BB87-3BC4-B35F9172C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142" y="5334007"/>
            <a:ext cx="1523993" cy="15239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8AB47D-7BA8-1E92-E4D7-30E958415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98"/>
    </mc:Choice>
    <mc:Fallback>
      <p:transition spd="slow" advTm="56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25839-C1B2-4C25-A42C-0B85502AA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rot="5400000">
            <a:off x="-99060" y="2251710"/>
            <a:ext cx="3840481" cy="2880360"/>
          </a:xfr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352801" y="1695449"/>
            <a:ext cx="4539922" cy="5010151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800" b="1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800" b="1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Clr>
                <a:srgbClr val="F9B639"/>
              </a:buClr>
              <a:buNone/>
            </a:pPr>
            <a:r>
              <a:rPr lang="en-US" sz="2400" dirty="0">
                <a:solidFill>
                  <a:srgbClr val="E7ECED">
                    <a:lumMod val="25000"/>
                  </a:srgbClr>
                </a:solidFill>
              </a:rPr>
              <a:t>7-8 </a:t>
            </a:r>
            <a:r>
              <a:rPr lang="en-US" sz="2400" i="1" dirty="0">
                <a:solidFill>
                  <a:srgbClr val="E7ECED">
                    <a:lumMod val="25000"/>
                  </a:srgbClr>
                </a:solidFill>
              </a:rPr>
              <a:t>seconds</a:t>
            </a:r>
            <a:r>
              <a:rPr lang="en-US" sz="2400" dirty="0">
                <a:solidFill>
                  <a:srgbClr val="E7ECED">
                    <a:lumMod val="25000"/>
                  </a:srgbClr>
                </a:solidFill>
              </a:rPr>
              <a:t>:</a:t>
            </a:r>
          </a:p>
          <a:p>
            <a:pPr fontAlgn="base">
              <a:spcAft>
                <a:spcPct val="0"/>
              </a:spcAft>
              <a:buClr>
                <a:srgbClr val="F9B639"/>
              </a:buClr>
            </a:pPr>
            <a:r>
              <a:rPr lang="en-US" sz="2400" dirty="0">
                <a:solidFill>
                  <a:srgbClr val="FF0000"/>
                </a:solidFill>
                <a:latin typeface="Trebuchet MS"/>
              </a:rPr>
              <a:t>C – </a:t>
            </a:r>
            <a:r>
              <a:rPr lang="en-US" sz="2400" u="sng" dirty="0">
                <a:solidFill>
                  <a:srgbClr val="FF0000"/>
                </a:solidFill>
                <a:latin typeface="Trebuchet MS"/>
              </a:rPr>
              <a:t>C</a:t>
            </a:r>
            <a:r>
              <a:rPr lang="en-US" sz="2400" dirty="0">
                <a:solidFill>
                  <a:srgbClr val="FF0000"/>
                </a:solidFill>
                <a:latin typeface="Trebuchet MS"/>
              </a:rPr>
              <a:t>ommands /Purposeful movements?</a:t>
            </a:r>
          </a:p>
          <a:p>
            <a:pPr fontAlgn="base">
              <a:spcAft>
                <a:spcPct val="0"/>
              </a:spcAft>
              <a:buClr>
                <a:srgbClr val="F9B639"/>
              </a:buClr>
            </a:pPr>
            <a:r>
              <a:rPr lang="en-US" sz="2400" dirty="0">
                <a:solidFill>
                  <a:srgbClr val="FF0000"/>
                </a:solidFill>
                <a:latin typeface="Trebuchet MS"/>
              </a:rPr>
              <a:t>R – </a:t>
            </a:r>
            <a:r>
              <a:rPr lang="en-US" sz="2400" u="sng" dirty="0">
                <a:solidFill>
                  <a:srgbClr val="FF0000"/>
                </a:solidFill>
                <a:latin typeface="Trebuchet MS"/>
              </a:rPr>
              <a:t>R</a:t>
            </a:r>
            <a:r>
              <a:rPr lang="en-US" sz="2400" dirty="0">
                <a:solidFill>
                  <a:srgbClr val="FF0000"/>
                </a:solidFill>
                <a:latin typeface="Trebuchet MS"/>
              </a:rPr>
              <a:t>espiratory Distress?</a:t>
            </a:r>
          </a:p>
          <a:p>
            <a:pPr fontAlgn="base">
              <a:spcAft>
                <a:spcPct val="0"/>
              </a:spcAft>
              <a:buClr>
                <a:srgbClr val="F9B639"/>
              </a:buClr>
            </a:pPr>
            <a:r>
              <a:rPr lang="en-US" sz="2400" dirty="0">
                <a:solidFill>
                  <a:srgbClr val="FF0000"/>
                </a:solidFill>
                <a:latin typeface="Trebuchet MS"/>
              </a:rPr>
              <a:t>A – Uncontrolled (</a:t>
            </a:r>
            <a:r>
              <a:rPr lang="en-US" sz="2400" u="sng" dirty="0">
                <a:solidFill>
                  <a:srgbClr val="FF0000"/>
                </a:solidFill>
                <a:latin typeface="Trebuchet MS"/>
              </a:rPr>
              <a:t>A</a:t>
            </a:r>
            <a:r>
              <a:rPr lang="en-US" sz="2400" dirty="0">
                <a:solidFill>
                  <a:srgbClr val="FF0000"/>
                </a:solidFill>
                <a:latin typeface="Trebuchet MS"/>
              </a:rPr>
              <a:t>rterial) bleeding?</a:t>
            </a:r>
          </a:p>
          <a:p>
            <a:pPr fontAlgn="base">
              <a:spcAft>
                <a:spcPct val="0"/>
              </a:spcAft>
              <a:buClr>
                <a:srgbClr val="F9B639"/>
              </a:buClr>
            </a:pPr>
            <a:r>
              <a:rPr lang="en-US" sz="2400" dirty="0">
                <a:solidFill>
                  <a:srgbClr val="FF0000"/>
                </a:solidFill>
                <a:latin typeface="Trebuchet MS"/>
              </a:rPr>
              <a:t>P – </a:t>
            </a:r>
            <a:r>
              <a:rPr lang="en-US" sz="2400" u="sng" dirty="0">
                <a:solidFill>
                  <a:srgbClr val="FF0000"/>
                </a:solidFill>
                <a:latin typeface="Trebuchet MS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Trebuchet MS"/>
              </a:rPr>
              <a:t>eripheral </a:t>
            </a:r>
            <a:r>
              <a:rPr lang="en-US" sz="2400" u="sng" dirty="0">
                <a:solidFill>
                  <a:srgbClr val="FF0000"/>
                </a:solidFill>
                <a:latin typeface="Trebuchet MS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Trebuchet MS"/>
              </a:rPr>
              <a:t>ulse </a:t>
            </a:r>
            <a:r>
              <a:rPr lang="en-US" sz="2400" u="sng" dirty="0">
                <a:solidFill>
                  <a:srgbClr val="FF0000"/>
                </a:solidFill>
                <a:latin typeface="Trebuchet MS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Trebuchet MS"/>
              </a:rPr>
              <a:t>resent?</a:t>
            </a:r>
          </a:p>
          <a:p>
            <a:pPr marL="0" indent="0">
              <a:buClr>
                <a:srgbClr val="F9B639"/>
              </a:buClr>
              <a:buNone/>
            </a:pPr>
            <a:endParaRPr lang="en-US" sz="1700" dirty="0">
              <a:solidFill>
                <a:srgbClr val="FF0000"/>
              </a:solidFill>
              <a:latin typeface="Trebuchet MS"/>
            </a:endParaRPr>
          </a:p>
          <a:p>
            <a:pPr marL="0" indent="0">
              <a:buClr>
                <a:srgbClr val="F9B639"/>
              </a:buClr>
              <a:buNone/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</a:rPr>
              <a:t>If patient is clinically “bad” to one or more assessment questions:  patient is </a:t>
            </a:r>
            <a:r>
              <a:rPr lang="en-US" sz="2400" dirty="0">
                <a:highlight>
                  <a:srgbClr val="FF0000"/>
                </a:highlight>
                <a:latin typeface="Trebuchet MS"/>
              </a:rPr>
              <a:t>Red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</a:rPr>
              <a:t>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rebuchet MS"/>
              </a:rPr>
              <a:t>(or Gray)</a:t>
            </a:r>
          </a:p>
          <a:p>
            <a:pPr marL="0" indent="0">
              <a:buClr>
                <a:srgbClr val="F9B639"/>
              </a:buClr>
              <a:buNone/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</a:rPr>
              <a:t>All others are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highlight>
                  <a:srgbClr val="FFFF00"/>
                </a:highlight>
                <a:latin typeface="Trebuchet MS"/>
              </a:rPr>
              <a:t>Yellow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</a:rPr>
              <a:t> or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highlight>
                  <a:srgbClr val="00FF00"/>
                </a:highlight>
                <a:latin typeface="Trebuchet MS"/>
              </a:rPr>
              <a:t>Green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18EBEB-32DC-3B57-0518-A3E29F9B6FBF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228600"/>
            <a:ext cx="6781800" cy="1220391"/>
          </a:xfrm>
          <a:prstGeom prst="rect">
            <a:avLst/>
          </a:prstGeom>
        </p:spPr>
        <p:txBody>
          <a:bodyPr vert="horz" lIns="34290" tIns="0" rIns="34290" bIns="0" anchor="b" anchorCtr="0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dirty="0">
                <a:ln w="500">
                  <a:solidFill>
                    <a:srgbClr val="44546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FC000">
                        <a:tint val="13000"/>
                      </a:srgbClr>
                    </a:gs>
                    <a:gs pos="10000">
                      <a:srgbClr val="FFC000">
                        <a:tint val="20000"/>
                      </a:srgbClr>
                    </a:gs>
                    <a:gs pos="49000">
                      <a:srgbClr val="FFC000">
                        <a:tint val="70000"/>
                      </a:srgbClr>
                    </a:gs>
                    <a:gs pos="50000">
                      <a:srgbClr val="FFC000">
                        <a:tint val="97000"/>
                      </a:srgbClr>
                    </a:gs>
                    <a:gs pos="100000">
                      <a:srgbClr val="FFC000">
                        <a:tint val="2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64E2"/>
                  </a:outerShdw>
                </a:effectLst>
                <a:latin typeface="Trebuchet MS"/>
                <a:ea typeface="ＭＳ Ｐゴシック" charset="-128"/>
              </a:rPr>
              <a:t>SALT KEY QUESTION Mnemonics:  </a:t>
            </a:r>
          </a:p>
          <a:p>
            <a:r>
              <a:rPr lang="en-US" sz="3600" dirty="0">
                <a:ln w="500">
                  <a:solidFill>
                    <a:srgbClr val="44546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FC000">
                        <a:tint val="13000"/>
                      </a:srgbClr>
                    </a:gs>
                    <a:gs pos="10000">
                      <a:srgbClr val="FFC000">
                        <a:tint val="20000"/>
                      </a:srgbClr>
                    </a:gs>
                    <a:gs pos="49000">
                      <a:srgbClr val="FFC000">
                        <a:tint val="70000"/>
                      </a:srgbClr>
                    </a:gs>
                    <a:gs pos="50000">
                      <a:srgbClr val="FFC000">
                        <a:tint val="97000"/>
                      </a:srgbClr>
                    </a:gs>
                    <a:gs pos="100000">
                      <a:srgbClr val="FFC000">
                        <a:tint val="2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64E2"/>
                  </a:outerShdw>
                </a:effectLst>
                <a:latin typeface="Trebuchet MS"/>
                <a:ea typeface="ＭＳ Ｐゴシック" charset="-128"/>
              </a:rPr>
              <a:t>C-R-A-P and </a:t>
            </a:r>
            <a:r>
              <a:rPr lang="en-US" sz="3600" dirty="0" err="1">
                <a:ln w="500">
                  <a:solidFill>
                    <a:srgbClr val="44546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FC000">
                        <a:tint val="13000"/>
                      </a:srgbClr>
                    </a:gs>
                    <a:gs pos="10000">
                      <a:srgbClr val="FFC000">
                        <a:tint val="20000"/>
                      </a:srgbClr>
                    </a:gs>
                    <a:gs pos="49000">
                      <a:srgbClr val="FFC000">
                        <a:tint val="70000"/>
                      </a:srgbClr>
                    </a:gs>
                    <a:gs pos="50000">
                      <a:srgbClr val="FFC000">
                        <a:tint val="97000"/>
                      </a:srgbClr>
                    </a:gs>
                    <a:gs pos="100000">
                      <a:srgbClr val="FFC000">
                        <a:tint val="2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64E2"/>
                  </a:outerShdw>
                </a:effectLst>
                <a:latin typeface="Trebuchet MS"/>
                <a:ea typeface="ＭＳ Ｐゴシック" charset="-128"/>
              </a:rPr>
              <a:t>GooD</a:t>
            </a:r>
            <a:r>
              <a:rPr lang="en-US" sz="3600" dirty="0">
                <a:ln w="500">
                  <a:solidFill>
                    <a:srgbClr val="44546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FC000">
                        <a:tint val="13000"/>
                      </a:srgbClr>
                    </a:gs>
                    <a:gs pos="10000">
                      <a:srgbClr val="FFC000">
                        <a:tint val="20000"/>
                      </a:srgbClr>
                    </a:gs>
                    <a:gs pos="49000">
                      <a:srgbClr val="FFC000">
                        <a:tint val="70000"/>
                      </a:srgbClr>
                    </a:gs>
                    <a:gs pos="50000">
                      <a:srgbClr val="FFC000">
                        <a:tint val="97000"/>
                      </a:srgbClr>
                    </a:gs>
                    <a:gs pos="100000">
                      <a:srgbClr val="FFC000">
                        <a:tint val="2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64E2"/>
                  </a:outerShdw>
                </a:effectLst>
                <a:latin typeface="Trebuchet MS"/>
                <a:ea typeface="ＭＳ Ｐゴシック" charset="-128"/>
              </a:rPr>
              <a:t>/Bad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A1F6088-BFBE-3082-4C8A-B4FFE6BA81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609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77"/>
    </mc:Choice>
    <mc:Fallback>
      <p:transition spd="slow" advTm="46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98768" y="762000"/>
            <a:ext cx="6364032" cy="7810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effectLst>
                  <a:outerShdw blurRad="38100" dist="38100" dir="2700000" algn="ctr" rotWithShape="0">
                    <a:srgbClr val="0064E2"/>
                  </a:outerShdw>
                </a:effectLst>
              </a:rPr>
              <a:t>PUT a Ribbon on every EMS and every ED patient!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485900" y="1771650"/>
            <a:ext cx="5772150" cy="3634740"/>
          </a:xfrm>
        </p:spPr>
        <p:txBody>
          <a:bodyPr/>
          <a:lstStyle/>
          <a:p>
            <a:pPr eaLnBrk="1" hangingPunct="1"/>
            <a:r>
              <a:rPr lang="en-US" sz="2550" b="1" dirty="0"/>
              <a:t>Use Triage Ribbon color for the category you assigned</a:t>
            </a:r>
          </a:p>
          <a:p>
            <a:pPr lvl="1"/>
            <a:r>
              <a:rPr lang="en-US" sz="2250" b="1" dirty="0"/>
              <a:t>Right wrist for both Ribbon </a:t>
            </a:r>
            <a:r>
              <a:rPr lang="en-US" sz="2250" b="1" strike="sngStrike" dirty="0"/>
              <a:t>and Tag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D6035D1-A5EE-F0F2-3D07-62D07A6B5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8333" r="28750" b="45000"/>
          <a:stretch/>
        </p:blipFill>
        <p:spPr>
          <a:xfrm>
            <a:off x="4101413" y="5054008"/>
            <a:ext cx="3153093" cy="16516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F289E7-C369-348F-5D7D-022FF5FEC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88" y="3124200"/>
            <a:ext cx="3468432" cy="26345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82CECE-C9FD-59A0-8934-BF00FDA86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2914337"/>
            <a:ext cx="3038057" cy="202537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C00A857-17FC-7EB2-9E1D-08845FE4C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12"/>
    </mc:Choice>
    <mc:Fallback>
      <p:transition spd="slow" advTm="43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DC6F1-9AB9-FBC9-11A0-A7A0C1153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5172" t="9687" r="45268" b="8313"/>
          <a:stretch/>
        </p:blipFill>
        <p:spPr bwMode="auto">
          <a:xfrm>
            <a:off x="4696297" y="1660223"/>
            <a:ext cx="1704503" cy="4340526"/>
          </a:xfrm>
          <a:prstGeom prst="rect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pic>
      <p:pic>
        <p:nvPicPr>
          <p:cNvPr id="5" name="Picture 4" descr="FIRE_triage-cards-final_TRAINING2.jpg">
            <a:extLst>
              <a:ext uri="{FF2B5EF4-FFF2-40B4-BE49-F238E27FC236}">
                <a16:creationId xmlns:a16="http://schemas.microsoft.com/office/drawing/2014/main" id="{F1DA78DF-5E24-4EB2-A112-E4C429CD67C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4905" y="1657349"/>
            <a:ext cx="1704503" cy="43434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7" name="Content Placeholder 3" descr="FIRE_triage-cards-final_Live2.jpg">
            <a:extLst>
              <a:ext uri="{FF2B5EF4-FFF2-40B4-BE49-F238E27FC236}">
                <a16:creationId xmlns:a16="http://schemas.microsoft.com/office/drawing/2014/main" id="{6107C7C4-70B6-41BE-A2EE-627C13CB2BB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95600" y="1657349"/>
            <a:ext cx="1704504" cy="43434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391400" cy="1082802"/>
          </a:xfrm>
        </p:spPr>
        <p:txBody>
          <a:bodyPr>
            <a:normAutofit/>
          </a:bodyPr>
          <a:lstStyle/>
          <a:p>
            <a:r>
              <a:rPr lang="en-US" sz="5400" dirty="0">
                <a:effectLst>
                  <a:outerShdw blurRad="38100" dist="38100" dir="2700000" algn="ctr" rotWithShape="0">
                    <a:srgbClr val="0064E2"/>
                  </a:outerShdw>
                </a:effectLst>
                <a:latin typeface="Arial"/>
              </a:rPr>
              <a:t>NO</a:t>
            </a:r>
            <a:r>
              <a:rPr lang="en-US" sz="3600" dirty="0">
                <a:effectLst>
                  <a:outerShdw blurRad="38100" dist="38100" dir="2700000" algn="ctr" rotWithShape="0">
                    <a:srgbClr val="0064E2"/>
                  </a:outerShdw>
                </a:effectLst>
                <a:latin typeface="Arial"/>
              </a:rPr>
              <a:t> Tags for April 2026 QTD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AB3460-205B-8C36-7443-C850DE38ED46}"/>
              </a:ext>
            </a:extLst>
          </p:cNvPr>
          <p:cNvCxnSpPr>
            <a:cxnSpLocks/>
          </p:cNvCxnSpPr>
          <p:nvPr/>
        </p:nvCxnSpPr>
        <p:spPr>
          <a:xfrm>
            <a:off x="1094905" y="1647643"/>
            <a:ext cx="1690126" cy="4353106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55A206-1483-B45F-A6DF-FFA31FE2678B}"/>
              </a:ext>
            </a:extLst>
          </p:cNvPr>
          <p:cNvCxnSpPr>
            <a:cxnSpLocks/>
          </p:cNvCxnSpPr>
          <p:nvPr/>
        </p:nvCxnSpPr>
        <p:spPr>
          <a:xfrm>
            <a:off x="4680481" y="1657349"/>
            <a:ext cx="1720319" cy="434340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5BCA71-8C1A-00AA-563C-27BF81FE313C}"/>
              </a:ext>
            </a:extLst>
          </p:cNvPr>
          <p:cNvCxnSpPr>
            <a:cxnSpLocks/>
          </p:cNvCxnSpPr>
          <p:nvPr/>
        </p:nvCxnSpPr>
        <p:spPr>
          <a:xfrm>
            <a:off x="2865408" y="1647643"/>
            <a:ext cx="1704502" cy="4353106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E673DC-FDB7-23F2-BF4B-0600A1727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34"/>
    </mc:Choice>
    <mc:Fallback>
      <p:transition spd="slow" advTm="11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2.4|8.2|4.8"/>
</p:tagLst>
</file>

<file path=ppt/theme/theme1.xml><?xml version="1.0" encoding="utf-8"?>
<a:theme xmlns:a="http://schemas.openxmlformats.org/drawingml/2006/main" name="1_G-MKT02517 GSH MASTER Template">
  <a:themeElements>
    <a:clrScheme name="1_G-MKT02517 GSH MASTER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G-MKT02517 GSH MASTER Template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G-MKT02517 GSH MASTE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-MKT02517 GSH MASTER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-MKT02517 GSH MASTER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-MKT02517 GSH MASTER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-MKT02517 GSH MASTER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-MKT02517 GSH MASTER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-MKT02517 GSH MASTER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-MKT02517 GSH MASTER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-MKT02517 GSH MASTER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-MKT02517 GSH MASTER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-MKT02517 GSH MASTER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-MKT02517 GSH MASTER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24078</TotalTime>
  <Words>786</Words>
  <Application>Microsoft Office PowerPoint</Application>
  <PresentationFormat>On-screen Show (4:3)</PresentationFormat>
  <Paragraphs>93</Paragraphs>
  <Slides>16</Slides>
  <Notes>2</Notes>
  <HiddenSlides>0</HiddenSlides>
  <MMClips>16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ＭＳ Ｐゴシック</vt:lpstr>
      <vt:lpstr>Aptos</vt:lpstr>
      <vt:lpstr>Aptos Display</vt:lpstr>
      <vt:lpstr>Arial</vt:lpstr>
      <vt:lpstr>Calibri</vt:lpstr>
      <vt:lpstr>Times</vt:lpstr>
      <vt:lpstr>Times New Roman</vt:lpstr>
      <vt:lpstr>Trebuchet MS</vt:lpstr>
      <vt:lpstr>Wingdings</vt:lpstr>
      <vt:lpstr>Wingdings 2</vt:lpstr>
      <vt:lpstr>1_G-MKT02517 GSH MASTER Template</vt:lpstr>
      <vt:lpstr>Office Theme</vt:lpstr>
      <vt:lpstr>Slide</vt:lpstr>
      <vt:lpstr>PowerPoint Presentation</vt:lpstr>
      <vt:lpstr>Quarterly Triage Days</vt:lpstr>
      <vt:lpstr>Quarterly Triage Days</vt:lpstr>
      <vt:lpstr>April 29-30, 2026 QTD:   “Ribbons &amp; Radios”</vt:lpstr>
      <vt:lpstr>PowerPoint Presentation</vt:lpstr>
      <vt:lpstr>Salt Triage Categories:  ID-MED</vt:lpstr>
      <vt:lpstr>PowerPoint Presentation</vt:lpstr>
      <vt:lpstr>PUT a Ribbon on every EMS and every ED patient!</vt:lpstr>
      <vt:lpstr>NO Tags for April 2026 QTD</vt:lpstr>
      <vt:lpstr>Expectations</vt:lpstr>
      <vt:lpstr>ED Personnel</vt:lpstr>
      <vt:lpstr>HSR3 MCI-MARCS Radio TG</vt:lpstr>
      <vt:lpstr>HSR3 MCI-MARCS Radio TG</vt:lpstr>
      <vt:lpstr>MCI-style reports on QTDs</vt:lpstr>
      <vt:lpstr>EMS Coordinators</vt:lpstr>
      <vt:lpstr>100%!!</vt:lpstr>
    </vt:vector>
  </TitlesOfParts>
  <Company>Richard/Schwartz 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SALT Triage &amp; MCI Training</dc:title>
  <dc:creator>Jordan Marsh</dc:creator>
  <cp:lastModifiedBy>Gerstner, David</cp:lastModifiedBy>
  <cp:revision>440</cp:revision>
  <cp:lastPrinted>2022-08-12T17:30:29Z</cp:lastPrinted>
  <dcterms:created xsi:type="dcterms:W3CDTF">2009-05-26T01:41:37Z</dcterms:created>
  <dcterms:modified xsi:type="dcterms:W3CDTF">2026-04-17T16:12:23Z</dcterms:modified>
</cp:coreProperties>
</file>